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ARNAV BANGARIA" initials="MAB" lastIdx="1" clrIdx="0">
    <p:extLst>
      <p:ext uri="{19B8F6BF-5375-455C-9EA6-DF929625EA0E}">
        <p15:presenceInfo xmlns:p15="http://schemas.microsoft.com/office/powerpoint/2012/main" userId="S::201113255@manit.ac.in::f1bc5448-a926-4071-b229-88f60209b1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3530-AC0B-857A-92A7-66C983AFE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AC778-C993-AD07-2D13-4C17CAB11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DDB97-332D-2FD2-4499-A13DDDFD6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B6260-854A-0BFE-296B-E9ACC8ED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3D68B-0157-2B7A-C73A-E67C794A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01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A622-6C0A-6EFE-C87A-20502E26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3B3D0-193F-9175-7A90-3D38FDB53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857D6-DE75-C276-970B-11C6F2F1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B86D4-53AB-D650-0A30-87739F54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2697-08B7-0D8B-ABEB-FC1F2FC2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35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9581DA-8E89-5DF8-E3A6-D74B9F5E5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2651D-BFFD-AFB3-06E7-F3CB1922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1116F-449F-69F7-441C-A215D690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68E0-06AF-59CA-D338-DE73314F7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3EE5-4455-FD32-0795-890CD964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8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C9C0-EE26-DAB3-51B3-75AFE66E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4B0F-D15E-38B5-FAD6-F98C07A90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057A5-EF37-25B8-469A-13D9C571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FF78-23F8-A23B-5519-27318EC9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8D293-EA00-EA13-356D-A6F42C38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09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4918-38E1-5A60-3224-35C7E485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F4FA-3A71-6748-06A4-B17E85B0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31472-926E-D3DA-DFE6-23686CF8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3A5C6-7C8D-5D94-2824-BE7C9AA0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2C400-3B5F-BF08-1E48-B2ED512E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93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B089-B210-01AC-A0C7-1320A693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B974-2C2A-FACE-0E0B-33EE25F9B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23865-03F1-B8FF-DF29-E55763758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C9E14-D31A-54B5-0B54-7233F98D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500E9-A1A4-B5F2-3D9D-A5471EDCC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5C461-66A5-F3E3-D89C-0DAB3C5D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09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9B10-D60E-D2C4-22AE-F844C03B4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F669C-B0E8-441F-42CF-EE83B54D4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8D5D-2024-BF9B-8F89-13B8399CA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C776C-1947-BC18-7D57-D8FCF202C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55729-B4B2-0E4A-083C-2CC660FE0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F0A58-EAEE-ACB6-B8C3-6B0AB332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508AE7-93C4-557E-8030-1F218B26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28BD91-A219-C4F2-95C4-CD226524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93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EA57-7F90-BAE1-326F-F26D7EE1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54524-83B4-11CB-5F74-EB7E2A43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F8B36-650E-EF77-897C-DDCF33E9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447D0-B1EA-0795-754D-342A6354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432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D0D5F-B94C-6768-71F2-BEE58505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675C1-9BAA-AA39-C822-58583C68D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23BD6-3A3F-503E-C114-ED6787BB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4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0F52-CEBD-CF9F-001C-D92F69D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EE58-F4F8-7DC2-9FB8-E03732741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9A4A1-FC54-4581-FAE2-BBF4A51E3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DEFE1-7123-B608-C404-E36752C1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ABDC2-241E-1EC0-3108-EEA83548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D24C6-12CB-4F24-A5E2-49C3D5EA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50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41F6-BD25-2E63-A3E6-FA1CA958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ABE1E-FA47-C3CB-B961-FB91FE145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4ADBB-1281-B33C-642D-19887AAB4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6AAF-5BB8-23DE-0C37-24D97991D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BF069-354C-12C7-DBB6-C36E728E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90271-147D-2B56-6C38-F95E06A2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87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4BD29-FC09-863D-A019-83E10773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97F86-B378-AFCD-B612-9275C5671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332BC-756E-34E8-81BF-5D694CB9D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9D824-C125-400D-9990-8088AA60E198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93A4-9AEC-2DED-88FE-6AB0B203C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300E8-D700-B965-801E-6B363F4DE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AF832-0866-4191-BACA-871332B36C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articles/pf/10/credit-card-debit-card.asp" TargetMode="External"/><Relationship Id="rId4" Type="http://schemas.openxmlformats.org/officeDocument/2006/relationships/hyperlink" Target="https://finance.yahoo.com/news/top-reasons-people-credit-cards-110129334.html?guccounter=1&amp;guce_referrer=aHR0cHM6Ly93d3cuZ29vZ2xlLmNvbS8&amp;guce_referrer_sig=AQAAAGwIZCmMpjQVBuJU0Qbtr_NV86yZTGJUXfPedvGLFyBaHl6L0GmSf95wQOG2RG32uVcf97Wfs9ydy2dLsJKTPwvRkR2bxwcW64ViBRiK29t7MNVwvYJD0c7Qs20FSBw3e4VGhc1VBCCW1IyAN1ptSsaFznZ9od89-IxoddGzjDu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pwc.in/industries/financial-services/fintech/dp/decoding-indias-credit-card-market.html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84BCB-514D-1501-F888-99D2D47217DA}"/>
              </a:ext>
            </a:extLst>
          </p:cNvPr>
          <p:cNvSpPr txBox="1"/>
          <p:nvPr/>
        </p:nvSpPr>
        <p:spPr>
          <a:xfrm>
            <a:off x="2115435" y="2490281"/>
            <a:ext cx="796115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chemeClr val="accent4"/>
                </a:solidFill>
                <a:latin typeface="Aptos Display" panose="020B0004020202020204" pitchFamily="34" charset="0"/>
              </a:rPr>
              <a:t>CREDIT CARD ANALYSIS</a:t>
            </a:r>
            <a:br>
              <a:rPr lang="en-IN" sz="6000" dirty="0">
                <a:solidFill>
                  <a:schemeClr val="accent4"/>
                </a:solidFill>
                <a:latin typeface="Aptos Display" panose="020B0004020202020204" pitchFamily="34" charset="0"/>
              </a:rPr>
            </a:br>
            <a:r>
              <a:rPr lang="en-IN" sz="2800" dirty="0">
                <a:solidFill>
                  <a:schemeClr val="accent4"/>
                </a:solidFill>
                <a:latin typeface="Aptos Display" panose="020B0004020202020204" pitchFamily="34" charset="0"/>
              </a:rPr>
              <a:t>for strategy team in banking sector based on </a:t>
            </a:r>
            <a:br>
              <a:rPr lang="en-IN" sz="2800" dirty="0">
                <a:solidFill>
                  <a:schemeClr val="accent4"/>
                </a:solidFill>
                <a:latin typeface="Aptos Display" panose="020B0004020202020204" pitchFamily="34" charset="0"/>
              </a:rPr>
            </a:br>
            <a:r>
              <a:rPr lang="en-IN" sz="2800" dirty="0">
                <a:solidFill>
                  <a:schemeClr val="accent4"/>
                </a:solidFill>
                <a:latin typeface="Aptos Display" panose="020B0004020202020204" pitchFamily="34" charset="0"/>
              </a:rPr>
              <a:t>customer needs and market research </a:t>
            </a:r>
            <a:endParaRPr lang="en-IN" sz="6000" dirty="0">
              <a:solidFill>
                <a:schemeClr val="accent4"/>
              </a:solidFill>
              <a:latin typeface="Aptos Display" panose="020B00040202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E6788F7-88B9-37C6-7AAE-5986BB6BBF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5927521"/>
                  </p:ext>
                </p:extLst>
              </p:nvPr>
            </p:nvGraphicFramePr>
            <p:xfrm>
              <a:off x="3467351" y="-263852"/>
              <a:ext cx="5257297" cy="1398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257297" cy="139870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0013" ay="65430" az="54000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5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E6788F7-88B9-37C6-7AAE-5986BB6BBF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7351" y="-263852"/>
                <a:ext cx="5257297" cy="1398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2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56075-BCF7-3CF0-4A4A-8ABE3AF3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027296" y="89999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Key Performance Indicator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C2F56-0AEB-02EB-CB61-6AFF354A40E0}"/>
              </a:ext>
            </a:extLst>
          </p:cNvPr>
          <p:cNvSpPr txBox="1"/>
          <p:nvPr/>
        </p:nvSpPr>
        <p:spPr>
          <a:xfrm>
            <a:off x="97221" y="90000"/>
            <a:ext cx="10400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We will be using % Utilization of Income as our KPI for finding the right target audience. Additionally we can combine it with Average  Monthly Spending to derive better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5899219"/>
                  </p:ext>
                </p:extLst>
              </p:nvPr>
            </p:nvGraphicFramePr>
            <p:xfrm>
              <a:off x="4201591" y="4568523"/>
              <a:ext cx="3788817" cy="205815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88817" cy="2058159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1591" y="4568523"/>
                <a:ext cx="3788817" cy="205815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C5B17FF-0173-5CA2-3204-FC6CB9B5FB16}"/>
              </a:ext>
            </a:extLst>
          </p:cNvPr>
          <p:cNvSpPr txBox="1"/>
          <p:nvPr/>
        </p:nvSpPr>
        <p:spPr>
          <a:xfrm>
            <a:off x="97221" y="878553"/>
            <a:ext cx="1040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Aptos Display" panose="020B0004020202020204" pitchFamily="34" charset="0"/>
              </a:rPr>
              <a:t>% Utilization of Income = Average Monthly Spend / Average Monthly Income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EECBC-EFD8-FA0A-0FE3-AA85B64A094A}"/>
              </a:ext>
            </a:extLst>
          </p:cNvPr>
          <p:cNvGrpSpPr/>
          <p:nvPr/>
        </p:nvGrpSpPr>
        <p:grpSpPr>
          <a:xfrm>
            <a:off x="1277005" y="2133256"/>
            <a:ext cx="9637987" cy="1807780"/>
            <a:chOff x="956441" y="2522483"/>
            <a:chExt cx="9637987" cy="18077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C2FCCC8-F480-1563-4FFA-E573B9C4D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0" t="5280" r="51656" b="5539"/>
            <a:stretch/>
          </p:blipFill>
          <p:spPr>
            <a:xfrm>
              <a:off x="956441" y="2522483"/>
              <a:ext cx="3909849" cy="18077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6E105E-8744-277C-819A-DB4C466C4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890" t="5021" r="1481" b="5799"/>
            <a:stretch/>
          </p:blipFill>
          <p:spPr>
            <a:xfrm>
              <a:off x="6663559" y="2522483"/>
              <a:ext cx="3930869" cy="1807780"/>
            </a:xfrm>
            <a:prstGeom prst="rect">
              <a:avLst/>
            </a:prstGeom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1C0D02C-9A2E-8203-0888-05DEB4EABA7B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V="1">
            <a:off x="2823210" y="4349756"/>
            <a:ext cx="1787102" cy="969661"/>
          </a:xfrm>
          <a:prstGeom prst="bentConnector3">
            <a:avLst>
              <a:gd name="adj1" fmla="val 1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930E359-44C2-CB96-4150-7EAE72DFD2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81688" y="4349756"/>
            <a:ext cx="1787102" cy="969661"/>
          </a:xfrm>
          <a:prstGeom prst="bentConnector3">
            <a:avLst>
              <a:gd name="adj1" fmla="val 1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046B61-F6E8-5761-6B96-4B87C71AFA1E}"/>
              </a:ext>
            </a:extLst>
          </p:cNvPr>
          <p:cNvSpPr txBox="1"/>
          <p:nvPr/>
        </p:nvSpPr>
        <p:spPr>
          <a:xfrm>
            <a:off x="1277005" y="3941034"/>
            <a:ext cx="1954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Complimentary Indicator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0F8EE6-6A00-1968-45B9-10A13E97976C}"/>
              </a:ext>
            </a:extLst>
          </p:cNvPr>
          <p:cNvSpPr txBox="1"/>
          <p:nvPr/>
        </p:nvSpPr>
        <p:spPr>
          <a:xfrm>
            <a:off x="6984123" y="3918458"/>
            <a:ext cx="19549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  <a:latin typeface="Aptos Display" panose="020B0004020202020204" pitchFamily="34" charset="0"/>
              </a:rPr>
              <a:t>If Original Value &gt; 42.82</a:t>
            </a:r>
          </a:p>
          <a:p>
            <a:pPr algn="ctr"/>
            <a:r>
              <a:rPr lang="en-US" sz="1400" dirty="0">
                <a:solidFill>
                  <a:schemeClr val="accent5"/>
                </a:solidFill>
                <a:latin typeface="Aptos Display" panose="020B0004020202020204" pitchFamily="34" charset="0"/>
              </a:rPr>
              <a:t>Then Target Audience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62F89-D442-BE0D-5946-5319D80CB9BA}"/>
              </a:ext>
            </a:extLst>
          </p:cNvPr>
          <p:cNvSpPr txBox="1"/>
          <p:nvPr/>
        </p:nvSpPr>
        <p:spPr>
          <a:xfrm>
            <a:off x="8960066" y="3941034"/>
            <a:ext cx="19549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Aptos Display" panose="020B0004020202020204" pitchFamily="34" charset="0"/>
              </a:rPr>
              <a:t>If Original Value &lt; 42.82</a:t>
            </a:r>
          </a:p>
          <a:p>
            <a:pPr algn="ctr"/>
            <a:r>
              <a:rPr lang="en-US" sz="1400" dirty="0">
                <a:solidFill>
                  <a:schemeClr val="accent2"/>
                </a:solidFill>
                <a:latin typeface="Aptos Display" panose="020B0004020202020204" pitchFamily="34" charset="0"/>
              </a:rPr>
              <a:t>Then Not Target Audience but Potential Consumers</a:t>
            </a:r>
          </a:p>
        </p:txBody>
      </p:sp>
    </p:spTree>
    <p:extLst>
      <p:ext uri="{BB962C8B-B14F-4D97-AF65-F5344CB8AC3E}">
        <p14:creationId xmlns:p14="http://schemas.microsoft.com/office/powerpoint/2010/main" val="68556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EAC405-7FAB-E677-EDCF-DEB029488607}"/>
              </a:ext>
            </a:extLst>
          </p:cNvPr>
          <p:cNvSpPr/>
          <p:nvPr/>
        </p:nvSpPr>
        <p:spPr>
          <a:xfrm>
            <a:off x="0" y="0"/>
            <a:ext cx="4393324" cy="6858000"/>
          </a:xfrm>
          <a:custGeom>
            <a:avLst/>
            <a:gdLst>
              <a:gd name="connsiteX0" fmla="*/ 0 w 4393324"/>
              <a:gd name="connsiteY0" fmla="*/ 0 h 6858000"/>
              <a:gd name="connsiteX1" fmla="*/ 1923883 w 4393324"/>
              <a:gd name="connsiteY1" fmla="*/ 0 h 6858000"/>
              <a:gd name="connsiteX2" fmla="*/ 2020916 w 4393324"/>
              <a:gd name="connsiteY2" fmla="*/ 32832 h 6858000"/>
              <a:gd name="connsiteX3" fmla="*/ 4393324 w 4393324"/>
              <a:gd name="connsiteY3" fmla="*/ 3429000 h 6858000"/>
              <a:gd name="connsiteX4" fmla="*/ 2020916 w 4393324"/>
              <a:gd name="connsiteY4" fmla="*/ 6825168 h 6858000"/>
              <a:gd name="connsiteX5" fmla="*/ 1923883 w 4393324"/>
              <a:gd name="connsiteY5" fmla="*/ 6858000 h 6858000"/>
              <a:gd name="connsiteX6" fmla="*/ 0 w 439332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3324" h="6858000">
                <a:moveTo>
                  <a:pt x="0" y="0"/>
                </a:moveTo>
                <a:lnTo>
                  <a:pt x="1923883" y="0"/>
                </a:lnTo>
                <a:lnTo>
                  <a:pt x="2020916" y="32832"/>
                </a:lnTo>
                <a:cubicBezTo>
                  <a:pt x="3405323" y="539732"/>
                  <a:pt x="4393324" y="1868986"/>
                  <a:pt x="4393324" y="3429000"/>
                </a:cubicBezTo>
                <a:cubicBezTo>
                  <a:pt x="4393324" y="4989014"/>
                  <a:pt x="3405323" y="6318268"/>
                  <a:pt x="2020916" y="6825168"/>
                </a:cubicBezTo>
                <a:lnTo>
                  <a:pt x="1923883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8970" y="2032809"/>
              <a:ext cx="3655384" cy="27923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5384" cy="2792381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85361" ay="-3382298" az="-8946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7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70" y="2032809"/>
                <a:ext cx="3655384" cy="279238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7FB41C-4C39-FF67-A211-5637C6FAB920}"/>
              </a:ext>
            </a:extLst>
          </p:cNvPr>
          <p:cNvCxnSpPr>
            <a:cxnSpLocks/>
          </p:cNvCxnSpPr>
          <p:nvPr/>
        </p:nvCxnSpPr>
        <p:spPr>
          <a:xfrm flipV="1">
            <a:off x="1891862" y="1097038"/>
            <a:ext cx="3153104" cy="935771"/>
          </a:xfrm>
          <a:prstGeom prst="bentConnector3">
            <a:avLst>
              <a:gd name="adj1" fmla="val -667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4CC51-7D86-C30D-795C-C28136210A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41701"/>
            <a:ext cx="1080000" cy="10800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20B7806-8193-EB24-DE39-5B7FE2B96460}"/>
              </a:ext>
            </a:extLst>
          </p:cNvPr>
          <p:cNvCxnSpPr>
            <a:cxnSpLocks/>
          </p:cNvCxnSpPr>
          <p:nvPr/>
        </p:nvCxnSpPr>
        <p:spPr>
          <a:xfrm>
            <a:off x="1919529" y="4825190"/>
            <a:ext cx="3125437" cy="935771"/>
          </a:xfrm>
          <a:prstGeom prst="bentConnector3">
            <a:avLst>
              <a:gd name="adj1" fmla="val 23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890DA8B-A7D4-3A69-C46E-C7869E3822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220961"/>
            <a:ext cx="1080000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870F4-EE6E-A929-C6EC-7C246C48C4FF}"/>
              </a:ext>
            </a:extLst>
          </p:cNvPr>
          <p:cNvCxnSpPr>
            <a:cxnSpLocks/>
          </p:cNvCxnSpPr>
          <p:nvPr/>
        </p:nvCxnSpPr>
        <p:spPr>
          <a:xfrm>
            <a:off x="3563007" y="3422181"/>
            <a:ext cx="148195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C277E4B-2550-B3EE-4000-9C93173871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2882181"/>
            <a:ext cx="1080000" cy="10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B2906E-0B4E-4207-0C13-3BCB0A98AC9B}"/>
              </a:ext>
            </a:extLst>
          </p:cNvPr>
          <p:cNvSpPr txBox="1"/>
          <p:nvPr/>
        </p:nvSpPr>
        <p:spPr>
          <a:xfrm>
            <a:off x="6557347" y="204538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WHO ARE OUR CUSTOMERS?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Demographics Analysis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Income and Occupation Analysis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focus on uncovering the salient features of our customers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A0034D-AAD2-1220-22DB-2CC504A0FB4C}"/>
              </a:ext>
            </a:extLst>
          </p:cNvPr>
          <p:cNvSpPr txBox="1"/>
          <p:nvPr/>
        </p:nvSpPr>
        <p:spPr>
          <a:xfrm>
            <a:off x="6557347" y="25518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WHAT ARE THEIR SPENDING ACTIONS?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Spending analysis on multiple parameters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Aligning the analysis with our KPIs 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drill down into needs of our customers to provide them viable product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8FABF2-85D4-6131-9967-19E1C66F0AFA}"/>
              </a:ext>
            </a:extLst>
          </p:cNvPr>
          <p:cNvSpPr txBox="1"/>
          <p:nvPr/>
        </p:nvSpPr>
        <p:spPr>
          <a:xfrm>
            <a:off x="6557347" y="48991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HOW CAN WE CAPTURE OUR TARGET AUDIENCE?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</a:t>
            </a:r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Summarizing our findings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Performing Secondary Research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step we will explore the market and tailor our product with general behaviours of customer 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7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1586D-AD15-296E-49D5-53B9AA2A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7295" y="104693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Target Audience by Occupation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AC2D8-412C-F136-968A-31F9722B6E34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Interesting insights when compared using 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Our  target audience is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Salaried IT Employees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(High Income and High % Utilization) and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Freelancers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(Low Income but High % Utilization)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Our Potential Target Audience can be </a:t>
            </a:r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Salaried Other Employes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(Medium Income and Just below % Utilization)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Our Potential Audience can be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Business Owners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(Highest Income Low % Utilization) and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Government Employees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449543-B2E4-DE04-AAAD-F6D389852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22390"/>
              </p:ext>
            </p:extLst>
          </p:nvPr>
        </p:nvGraphicFramePr>
        <p:xfrm>
          <a:off x="546538" y="2547692"/>
          <a:ext cx="11098923" cy="3205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2973">
                  <a:extLst>
                    <a:ext uri="{9D8B030D-6E8A-4147-A177-3AD203B41FA5}">
                      <a16:colId xmlns:a16="http://schemas.microsoft.com/office/drawing/2014/main" val="3443326138"/>
                    </a:ext>
                  </a:extLst>
                </a:gridCol>
                <a:gridCol w="1372506">
                  <a:extLst>
                    <a:ext uri="{9D8B030D-6E8A-4147-A177-3AD203B41FA5}">
                      <a16:colId xmlns:a16="http://schemas.microsoft.com/office/drawing/2014/main" val="1282336581"/>
                    </a:ext>
                  </a:extLst>
                </a:gridCol>
                <a:gridCol w="1512998">
                  <a:extLst>
                    <a:ext uri="{9D8B030D-6E8A-4147-A177-3AD203B41FA5}">
                      <a16:colId xmlns:a16="http://schemas.microsoft.com/office/drawing/2014/main" val="535771658"/>
                    </a:ext>
                  </a:extLst>
                </a:gridCol>
                <a:gridCol w="1804791">
                  <a:extLst>
                    <a:ext uri="{9D8B030D-6E8A-4147-A177-3AD203B41FA5}">
                      <a16:colId xmlns:a16="http://schemas.microsoft.com/office/drawing/2014/main" val="95148654"/>
                    </a:ext>
                  </a:extLst>
                </a:gridCol>
                <a:gridCol w="2354511">
                  <a:extLst>
                    <a:ext uri="{9D8B030D-6E8A-4147-A177-3AD203B41FA5}">
                      <a16:colId xmlns:a16="http://schemas.microsoft.com/office/drawing/2014/main" val="2111952376"/>
                    </a:ext>
                  </a:extLst>
                </a:gridCol>
                <a:gridCol w="1671144">
                  <a:extLst>
                    <a:ext uri="{9D8B030D-6E8A-4147-A177-3AD203B41FA5}">
                      <a16:colId xmlns:a16="http://schemas.microsoft.com/office/drawing/2014/main" val="3606050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Occupation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Average Spend </a:t>
                      </a:r>
                      <a:br>
                        <a:rPr lang="en-IN" sz="1400" b="1" dirty="0">
                          <a:latin typeface="Aptos Display" panose="020B0004020202020204" pitchFamily="34" charset="0"/>
                        </a:rPr>
                      </a:br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(Base 22.12K)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Average Monthly Income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% Utilization of Income (Base 42.82)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Unique Findings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Final Suggestion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1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Salaried IT Employees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31.39K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61.5K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51.04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>
                          <a:latin typeface="Aptos Display" panose="020B0004020202020204" pitchFamily="34" charset="0"/>
                        </a:rPr>
                        <a:t>2</a:t>
                      </a:r>
                      <a:r>
                        <a:rPr lang="en-IN" sz="1600" baseline="30000" dirty="0">
                          <a:latin typeface="Aptos Display" panose="020B0004020202020204" pitchFamily="34" charset="0"/>
                        </a:rPr>
                        <a:t>nd</a:t>
                      </a:r>
                      <a:r>
                        <a:rPr lang="en-IN" sz="1600" dirty="0">
                          <a:latin typeface="Aptos Display" panose="020B0004020202020204" pitchFamily="34" charset="0"/>
                        </a:rPr>
                        <a:t> Highest Average Income Per 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7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Freelancers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16.06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35.1K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45.80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>
                          <a:latin typeface="Aptos Display" panose="020B0004020202020204" pitchFamily="34" charset="0"/>
                        </a:rPr>
                        <a:t>Lowest Monthly Income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62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Salaried Other Employees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16.33K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38.8K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42.10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600" dirty="0">
                          <a:latin typeface="Aptos Display" panose="020B0004020202020204" pitchFamily="34" charset="0"/>
                        </a:rPr>
                        <a:t>Just near % Utilization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Potential Target Audience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9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Business Owners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23.28K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70.1K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33.22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Highest Average Income but very low % Utilization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Potential Target Audience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2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Government Employees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15.09K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52.0K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29.00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Least Average Spend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ptos Display" panose="020B0004020202020204" pitchFamily="34" charset="0"/>
                        </a:rPr>
                        <a:t>Potential Audience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464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9FDC9CDF-53D0-AA95-118A-3A15E6B1D6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9FDC9CDF-53D0-AA95-118A-3A15E6B1D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45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1586D-AD15-296E-49D5-53B9AA2AF6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7295" y="104693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Target Audience By</a:t>
            </a:r>
          </a:p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Age Group and City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AC2D8-412C-F136-968A-31F9722B6E34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Interesting insights when compared using KPIs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Based on City our target audience is accumulated in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Mumbai, Delhi NCR and Bengaluru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while we need to drop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Hyderabad and Chennai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Based on age group our target audience belongs to age group of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25-34 and 35-45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whereas </a:t>
            </a:r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21-24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can be our potential target audience and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45+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are not near our metrics</a:t>
            </a:r>
            <a:endParaRPr lang="en-US" sz="1600" dirty="0">
              <a:solidFill>
                <a:schemeClr val="accent2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449543-B2E4-DE04-AAAD-F6D389852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48371"/>
              </p:ext>
            </p:extLst>
          </p:nvPr>
        </p:nvGraphicFramePr>
        <p:xfrm>
          <a:off x="1930272" y="1716419"/>
          <a:ext cx="8331455" cy="2372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2973">
                  <a:extLst>
                    <a:ext uri="{9D8B030D-6E8A-4147-A177-3AD203B41FA5}">
                      <a16:colId xmlns:a16="http://schemas.microsoft.com/office/drawing/2014/main" val="3443326138"/>
                    </a:ext>
                  </a:extLst>
                </a:gridCol>
                <a:gridCol w="1372506">
                  <a:extLst>
                    <a:ext uri="{9D8B030D-6E8A-4147-A177-3AD203B41FA5}">
                      <a16:colId xmlns:a16="http://schemas.microsoft.com/office/drawing/2014/main" val="1282336581"/>
                    </a:ext>
                  </a:extLst>
                </a:gridCol>
                <a:gridCol w="1804791">
                  <a:extLst>
                    <a:ext uri="{9D8B030D-6E8A-4147-A177-3AD203B41FA5}">
                      <a16:colId xmlns:a16="http://schemas.microsoft.com/office/drawing/2014/main" val="95148654"/>
                    </a:ext>
                  </a:extLst>
                </a:gridCol>
                <a:gridCol w="2771185">
                  <a:extLst>
                    <a:ext uri="{9D8B030D-6E8A-4147-A177-3AD203B41FA5}">
                      <a16:colId xmlns:a16="http://schemas.microsoft.com/office/drawing/2014/main" val="3606050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Average Spend </a:t>
                      </a:r>
                      <a:br>
                        <a:rPr lang="en-IN" sz="1400" b="1" dirty="0">
                          <a:latin typeface="Aptos Display" panose="020B0004020202020204" pitchFamily="34" charset="0"/>
                        </a:rPr>
                      </a:br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(Base 22.12K)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% Utilization of Income (Base 42.82)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Final Suggestion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1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26.60K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51.43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7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Delhi NCR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24.97K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48.03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62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Bengaluru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22.20K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43.46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9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Hyderabad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18.98K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36.25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ptos Display" panose="020B0004020202020204" pitchFamily="34" charset="0"/>
                        </a:rPr>
                        <a:t>Potential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2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15.96K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31.10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ptos Display" panose="020B0004020202020204" pitchFamily="34" charset="0"/>
                        </a:rPr>
                        <a:t>Potential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464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177911-F03B-B508-EB4A-4B849F90F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3424"/>
              </p:ext>
            </p:extLst>
          </p:nvPr>
        </p:nvGraphicFramePr>
        <p:xfrm>
          <a:off x="1930271" y="4415806"/>
          <a:ext cx="8331455" cy="200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2973">
                  <a:extLst>
                    <a:ext uri="{9D8B030D-6E8A-4147-A177-3AD203B41FA5}">
                      <a16:colId xmlns:a16="http://schemas.microsoft.com/office/drawing/2014/main" val="3443326138"/>
                    </a:ext>
                  </a:extLst>
                </a:gridCol>
                <a:gridCol w="1372506">
                  <a:extLst>
                    <a:ext uri="{9D8B030D-6E8A-4147-A177-3AD203B41FA5}">
                      <a16:colId xmlns:a16="http://schemas.microsoft.com/office/drawing/2014/main" val="1282336581"/>
                    </a:ext>
                  </a:extLst>
                </a:gridCol>
                <a:gridCol w="1804791">
                  <a:extLst>
                    <a:ext uri="{9D8B030D-6E8A-4147-A177-3AD203B41FA5}">
                      <a16:colId xmlns:a16="http://schemas.microsoft.com/office/drawing/2014/main" val="95148654"/>
                    </a:ext>
                  </a:extLst>
                </a:gridCol>
                <a:gridCol w="2771185">
                  <a:extLst>
                    <a:ext uri="{9D8B030D-6E8A-4147-A177-3AD203B41FA5}">
                      <a16:colId xmlns:a16="http://schemas.microsoft.com/office/drawing/2014/main" val="3606050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Age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Average Spend </a:t>
                      </a:r>
                      <a:br>
                        <a:rPr lang="en-IN" sz="1400" b="1" dirty="0">
                          <a:latin typeface="Aptos Display" panose="020B0004020202020204" pitchFamily="34" charset="0"/>
                        </a:rPr>
                      </a:br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(Base 22.12K)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% Utilization of Income (Base 42.82)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Aptos Display" panose="020B0004020202020204" pitchFamily="34" charset="0"/>
                        </a:rPr>
                        <a:t>Final Suggestion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61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35-45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24.96K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46.72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17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25-34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22.63K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43.66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62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21-24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16.53K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40.59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Aptos Display" panose="020B0004020202020204" pitchFamily="34" charset="0"/>
                        </a:rPr>
                        <a:t>Potential Target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290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ptos Display" panose="020B0004020202020204" pitchFamily="34" charset="0"/>
                        </a:rPr>
                        <a:t>45+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21.18K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ptos Display" panose="020B0004020202020204" pitchFamily="34" charset="0"/>
                        </a:rPr>
                        <a:t>34.70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  <a:latin typeface="Aptos Display" panose="020B0004020202020204" pitchFamily="34" charset="0"/>
                        </a:rPr>
                        <a:t>Potential Audience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9238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9359251-308B-AEB3-D446-B858EB592F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9359251-308B-AEB3-D446-B858EB592F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271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9AE51E-F18B-59B9-9107-3E38B3603299}"/>
              </a:ext>
            </a:extLst>
          </p:cNvPr>
          <p:cNvSpPr/>
          <p:nvPr/>
        </p:nvSpPr>
        <p:spPr>
          <a:xfrm>
            <a:off x="551793" y="838197"/>
            <a:ext cx="5544208" cy="285356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271F7-1A30-6FF2-DB90-AE59AE81E0C5}"/>
              </a:ext>
            </a:extLst>
          </p:cNvPr>
          <p:cNvSpPr/>
          <p:nvPr/>
        </p:nvSpPr>
        <p:spPr>
          <a:xfrm>
            <a:off x="6096000" y="838196"/>
            <a:ext cx="5544208" cy="285356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7A4251-27C8-8BBE-7F33-15354E24F799}"/>
              </a:ext>
            </a:extLst>
          </p:cNvPr>
          <p:cNvSpPr/>
          <p:nvPr/>
        </p:nvSpPr>
        <p:spPr>
          <a:xfrm>
            <a:off x="551791" y="3691757"/>
            <a:ext cx="5544208" cy="285356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2AEDD7-230F-4987-0E70-9A884BD01BA3}"/>
              </a:ext>
            </a:extLst>
          </p:cNvPr>
          <p:cNvSpPr/>
          <p:nvPr/>
        </p:nvSpPr>
        <p:spPr>
          <a:xfrm>
            <a:off x="6096000" y="3691756"/>
            <a:ext cx="5544208" cy="2853561"/>
          </a:xfrm>
          <a:prstGeom prst="rect">
            <a:avLst/>
          </a:prstGeom>
          <a:solidFill>
            <a:schemeClr val="tx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D91652-E38D-B79B-B6E3-0D4137CA58C6}"/>
              </a:ext>
            </a:extLst>
          </p:cNvPr>
          <p:cNvSpPr/>
          <p:nvPr/>
        </p:nvSpPr>
        <p:spPr>
          <a:xfrm>
            <a:off x="4046481" y="1642237"/>
            <a:ext cx="4099036" cy="409903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FA1826B8-E2B1-E43B-F630-5CA21202BC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4348599"/>
                  </p:ext>
                </p:extLst>
              </p:nvPr>
            </p:nvGraphicFramePr>
            <p:xfrm>
              <a:off x="4482307" y="2690639"/>
              <a:ext cx="3227383" cy="20022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27383" cy="2002231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08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FA1826B8-E2B1-E43B-F630-5CA21202B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2307" y="2690639"/>
                <a:ext cx="3227383" cy="200223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B2D815B-EA18-5ECF-1A59-341423E13A1E}"/>
              </a:ext>
            </a:extLst>
          </p:cNvPr>
          <p:cNvSpPr txBox="1"/>
          <p:nvPr/>
        </p:nvSpPr>
        <p:spPr>
          <a:xfrm>
            <a:off x="630621" y="933370"/>
            <a:ext cx="537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5"/>
                </a:solidFill>
                <a:latin typeface="Aptos Display" panose="020B0004020202020204" pitchFamily="34" charset="0"/>
              </a:rPr>
              <a:t>TARGET 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5C21DC-05C0-6436-B8F5-6166B8F4B725}"/>
              </a:ext>
            </a:extLst>
          </p:cNvPr>
          <p:cNvSpPr txBox="1"/>
          <p:nvPr/>
        </p:nvSpPr>
        <p:spPr>
          <a:xfrm>
            <a:off x="630621" y="1397875"/>
            <a:ext cx="34158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People of age group 25-45 who live in Mumbai, Delhi NCR, Bengaluru and work as IT </a:t>
            </a:r>
            <a:r>
              <a:rPr lang="en-IN" sz="1600">
                <a:solidFill>
                  <a:schemeClr val="bg1"/>
                </a:solidFill>
                <a:latin typeface="Aptos Display" panose="020B0004020202020204" pitchFamily="34" charset="0"/>
              </a:rPr>
              <a:t>Professionals or </a:t>
            </a: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Freelancers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3803B2-F134-5426-3985-E22E1AE5124E}"/>
              </a:ext>
            </a:extLst>
          </p:cNvPr>
          <p:cNvSpPr txBox="1"/>
          <p:nvPr/>
        </p:nvSpPr>
        <p:spPr>
          <a:xfrm>
            <a:off x="6190594" y="933370"/>
            <a:ext cx="537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800" dirty="0">
                <a:solidFill>
                  <a:schemeClr val="accent4"/>
                </a:solidFill>
                <a:latin typeface="Aptos Display" panose="020B0004020202020204" pitchFamily="34" charset="0"/>
              </a:rPr>
              <a:t>POTENTIAL TARGET AUDIENCE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C1E9AC-E0B2-72CB-DBDF-647622B69DAB}"/>
              </a:ext>
            </a:extLst>
          </p:cNvPr>
          <p:cNvSpPr txBox="1"/>
          <p:nvPr/>
        </p:nvSpPr>
        <p:spPr>
          <a:xfrm>
            <a:off x="8145517" y="1397875"/>
            <a:ext cx="34158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People of age group 21-24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Other Salaried Employees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Business Owners (they possess the highest average income)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8D5B11-8792-7C8D-10EB-39DD03B1E5BB}"/>
              </a:ext>
            </a:extLst>
          </p:cNvPr>
          <p:cNvSpPr txBox="1"/>
          <p:nvPr/>
        </p:nvSpPr>
        <p:spPr>
          <a:xfrm>
            <a:off x="638501" y="3822982"/>
            <a:ext cx="3407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accent2"/>
                </a:solidFill>
                <a:latin typeface="Aptos Display" panose="020B0004020202020204" pitchFamily="34" charset="0"/>
              </a:rPr>
              <a:t>SPENDING BEHAVIOR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EB360D-85A8-A769-DBE4-5A369EDF1BDC}"/>
              </a:ext>
            </a:extLst>
          </p:cNvPr>
          <p:cNvSpPr txBox="1"/>
          <p:nvPr/>
        </p:nvSpPr>
        <p:spPr>
          <a:xfrm>
            <a:off x="638501" y="4286752"/>
            <a:ext cx="34158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Following are the places where people are more comfortable in using credit card as a mode of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Bills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Electronics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Groceries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Health &amp; Wellness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Travel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1765D-E7DD-02E2-7C46-6809D8EDBA6F}"/>
              </a:ext>
            </a:extLst>
          </p:cNvPr>
          <p:cNvSpPr txBox="1"/>
          <p:nvPr/>
        </p:nvSpPr>
        <p:spPr>
          <a:xfrm>
            <a:off x="8145516" y="3822981"/>
            <a:ext cx="3415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  <a:latin typeface="Aptos Display" panose="020B0004020202020204" pitchFamily="34" charset="0"/>
              </a:rPr>
              <a:t>FEATURES THAT ENABLE HIGHER ADOPTION RATE AMONG USERS</a:t>
            </a:r>
            <a:endParaRPr lang="en-IN" sz="1800" dirty="0">
              <a:solidFill>
                <a:schemeClr val="accent1"/>
              </a:solidFill>
              <a:latin typeface="Aptos Display" panose="020B00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C423FE-DBC8-7621-6135-5EF5F4EC46B2}"/>
              </a:ext>
            </a:extLst>
          </p:cNvPr>
          <p:cNvSpPr txBox="1"/>
          <p:nvPr/>
        </p:nvSpPr>
        <p:spPr>
          <a:xfrm>
            <a:off x="8145517" y="4527468"/>
            <a:ext cx="341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One-Time Bonuses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Cashbacks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Reward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Safety and 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Insurance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Financing Benefits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8D4417-30BA-62B6-4648-D94A1EF9D378}"/>
              </a:ext>
            </a:extLst>
          </p:cNvPr>
          <p:cNvSpPr txBox="1"/>
          <p:nvPr/>
        </p:nvSpPr>
        <p:spPr>
          <a:xfrm>
            <a:off x="6190594" y="5831746"/>
            <a:ext cx="1124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chemeClr val="accent6"/>
                </a:solidFill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1</a:t>
            </a:r>
            <a:endParaRPr lang="en-IN" sz="1400" dirty="0">
              <a:solidFill>
                <a:schemeClr val="accent6"/>
              </a:solidFill>
              <a:latin typeface="Aptos Display" panose="020B0004020202020204" pitchFamily="34" charset="0"/>
            </a:endParaRPr>
          </a:p>
          <a:p>
            <a:r>
              <a:rPr lang="en-IN" sz="1400" dirty="0">
                <a:solidFill>
                  <a:schemeClr val="accent6"/>
                </a:solidFill>
                <a:latin typeface="Aptos Display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2</a:t>
            </a:r>
            <a:endParaRPr lang="en-IN" sz="1400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D0866-7A57-E8B4-7A88-C844DF574114}"/>
              </a:ext>
            </a:extLst>
          </p:cNvPr>
          <p:cNvSpPr txBox="1"/>
          <p:nvPr/>
        </p:nvSpPr>
        <p:spPr>
          <a:xfrm>
            <a:off x="895664" y="118639"/>
            <a:ext cx="104006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Aptos Display" panose="020B0004020202020204" pitchFamily="34" charset="0"/>
              </a:rPr>
              <a:t>RECOMMENDATIONS FOR STRATEGY TEAM</a:t>
            </a:r>
          </a:p>
        </p:txBody>
      </p:sp>
    </p:spTree>
    <p:extLst>
      <p:ext uri="{BB962C8B-B14F-4D97-AF65-F5344CB8AC3E}">
        <p14:creationId xmlns:p14="http://schemas.microsoft.com/office/powerpoint/2010/main" val="203116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46A9A73-9BF2-7B5B-70DD-D52456BA3FAF}"/>
              </a:ext>
            </a:extLst>
          </p:cNvPr>
          <p:cNvSpPr/>
          <p:nvPr/>
        </p:nvSpPr>
        <p:spPr>
          <a:xfrm>
            <a:off x="3763146" y="1024688"/>
            <a:ext cx="4795985" cy="4795985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F4FBB11-5BC2-88DE-C1B2-4EEF67152E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0124823"/>
                  </p:ext>
                </p:extLst>
              </p:nvPr>
            </p:nvGraphicFramePr>
            <p:xfrm>
              <a:off x="4457742" y="2145178"/>
              <a:ext cx="3406792" cy="21135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06792" cy="2113533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72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F4FBB11-5BC2-88DE-C1B2-4EEF67152E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7742" y="2145178"/>
                <a:ext cx="3406792" cy="211353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7FBFA0-70F4-4B2E-400F-20BF7ADD20E0}"/>
              </a:ext>
            </a:extLst>
          </p:cNvPr>
          <p:cNvSpPr txBox="1"/>
          <p:nvPr/>
        </p:nvSpPr>
        <p:spPr>
          <a:xfrm>
            <a:off x="4921786" y="4339563"/>
            <a:ext cx="2608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accent6"/>
                </a:solidFill>
                <a:latin typeface="Aptos Display" panose="020B0004020202020204" pitchFamily="34" charset="0"/>
              </a:rPr>
              <a:t>About Industry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43525D-1F79-2432-F3B6-3B75EE8689DF}"/>
              </a:ext>
            </a:extLst>
          </p:cNvPr>
          <p:cNvSpPr txBox="1"/>
          <p:nvPr/>
        </p:nvSpPr>
        <p:spPr>
          <a:xfrm>
            <a:off x="5703352" y="4858674"/>
            <a:ext cx="915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2"/>
                </a:solidFill>
                <a:latin typeface="Aptos Display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IN" sz="2000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FB8B35-4A5F-906D-0C66-06AFD5C5FBFE}"/>
              </a:ext>
            </a:extLst>
          </p:cNvPr>
          <p:cNvSpPr txBox="1"/>
          <p:nvPr/>
        </p:nvSpPr>
        <p:spPr>
          <a:xfrm>
            <a:off x="255305" y="2860625"/>
            <a:ext cx="1882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</a:rPr>
              <a:t>Credit card issuance increased by 15% during FY22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C63B2C-8696-5843-70F9-DE3C1C3B27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57" y="3064790"/>
            <a:ext cx="792000" cy="79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101D19C-CECE-55FE-303D-FC51067C965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19" y="778466"/>
            <a:ext cx="792000" cy="79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04BA9D6-877F-548C-F5AA-3CC4963ED8F3}"/>
              </a:ext>
            </a:extLst>
          </p:cNvPr>
          <p:cNvSpPr txBox="1"/>
          <p:nvPr/>
        </p:nvSpPr>
        <p:spPr>
          <a:xfrm>
            <a:off x="10045387" y="297303"/>
            <a:ext cx="189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  <a:ea typeface="+mn-ea"/>
                <a:cs typeface="+mn-cs"/>
              </a:rPr>
              <a:t>80% concentration of the credit card base </a:t>
            </a:r>
            <a:r>
              <a:rPr lang="en-US" sz="1800" kern="120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  <a:ea typeface="+mn-ea"/>
                <a:cs typeface="+mn-cs"/>
              </a:rPr>
              <a:t>is in</a:t>
            </a:r>
            <a:r>
              <a:rPr lang="en-US" sz="1800" b="0" i="0" kern="120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  <a:ea typeface="+mn-ea"/>
                <a:cs typeface="+mn-cs"/>
              </a:rPr>
              <a:t> the top-six issuers in the country</a:t>
            </a:r>
            <a:endParaRPr lang="en-IN" dirty="0">
              <a:solidFill>
                <a:schemeClr val="bg2">
                  <a:lumMod val="90000"/>
                </a:schemeClr>
              </a:solidFill>
              <a:effectLst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27A687-339D-38DB-4AF3-786C7D28E132}"/>
              </a:ext>
            </a:extLst>
          </p:cNvPr>
          <p:cNvSpPr txBox="1"/>
          <p:nvPr/>
        </p:nvSpPr>
        <p:spPr>
          <a:xfrm>
            <a:off x="255305" y="5497507"/>
            <a:ext cx="1882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</a:rPr>
              <a:t>20%  CAGR in the last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ptos Display" panose="020B0004020202020204" pitchFamily="34" charset="0"/>
              </a:rPr>
              <a:t>5</a:t>
            </a: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</a:rPr>
              <a:t> years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5D80382-6548-F598-3888-322D1708AA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166" y="5424672"/>
            <a:ext cx="792000" cy="792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1DF4060-2323-36EE-8BED-D38E02CD9CE3}"/>
              </a:ext>
            </a:extLst>
          </p:cNvPr>
          <p:cNvSpPr txBox="1"/>
          <p:nvPr/>
        </p:nvSpPr>
        <p:spPr>
          <a:xfrm>
            <a:off x="256613" y="297303"/>
            <a:ext cx="1890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ptos Display" panose="020B0004020202020204" pitchFamily="34" charset="0"/>
              </a:rPr>
              <a:t>In</a:t>
            </a:r>
            <a:r>
              <a:rPr lang="en-US" b="0" i="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</a:rPr>
              <a:t> May 2022, the overall credit card spend reached its highest-ever number of INR 1.13 lakh crore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2B9128E-E96F-0003-00DA-1228761F1F4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9147" y="778466"/>
            <a:ext cx="792000" cy="792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621926-5121-58BF-8E1C-4449A831E46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7843" y="4466784"/>
            <a:ext cx="792000" cy="79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D52750-B358-CE2F-28EB-F4A3ECCE2FF1}"/>
              </a:ext>
            </a:extLst>
          </p:cNvPr>
          <p:cNvSpPr txBox="1"/>
          <p:nvPr/>
        </p:nvSpPr>
        <p:spPr>
          <a:xfrm>
            <a:off x="10039396" y="4262619"/>
            <a:ext cx="1890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0" i="0" kern="1200" dirty="0">
                <a:solidFill>
                  <a:schemeClr val="bg2">
                    <a:lumMod val="90000"/>
                  </a:schemeClr>
                </a:solidFill>
                <a:effectLst/>
                <a:latin typeface="Aptos Display" panose="020B0004020202020204" pitchFamily="34" charset="0"/>
                <a:ea typeface="+mn-ea"/>
                <a:cs typeface="+mn-cs"/>
              </a:rPr>
              <a:t>The no. of credit cards crossed 78 million in July 2022</a:t>
            </a:r>
            <a:endParaRPr lang="en-IN" dirty="0">
              <a:solidFill>
                <a:schemeClr val="bg2">
                  <a:lumMod val="90000"/>
                </a:schemeClr>
              </a:solidFill>
              <a:effectLst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7041ADE-C6CE-EC53-27A7-C08564AD674A}"/>
              </a:ext>
            </a:extLst>
          </p:cNvPr>
          <p:cNvCxnSpPr>
            <a:cxnSpLocks/>
            <a:endCxn id="43" idx="3"/>
          </p:cNvCxnSpPr>
          <p:nvPr/>
        </p:nvCxnSpPr>
        <p:spPr>
          <a:xfrm rot="10800000">
            <a:off x="3121148" y="1174467"/>
            <a:ext cx="1925417" cy="1510863"/>
          </a:xfrm>
          <a:prstGeom prst="bentConnector3">
            <a:avLst>
              <a:gd name="adj1" fmla="val -497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1720362-7EDC-A7CB-F04A-9DFB860A04FF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650866" y="1174466"/>
            <a:ext cx="1362053" cy="1012837"/>
          </a:xfrm>
          <a:prstGeom prst="bentConnector3">
            <a:avLst>
              <a:gd name="adj1" fmla="val -138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0B9B4E8-A545-79C0-4976-2B7D6BE8F72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3124158" y="3265550"/>
            <a:ext cx="1558241" cy="19524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6C16DAF-FD00-D756-285A-9D90D431628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801932" y="2901497"/>
            <a:ext cx="1661911" cy="1565287"/>
          </a:xfrm>
          <a:prstGeom prst="bentConnector2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4D70CD0-20A0-D8CA-EF32-1F04E1D8F298}"/>
              </a:ext>
            </a:extLst>
          </p:cNvPr>
          <p:cNvCxnSpPr>
            <a:cxnSpLocks/>
            <a:endCxn id="37" idx="3"/>
          </p:cNvCxnSpPr>
          <p:nvPr/>
        </p:nvCxnSpPr>
        <p:spPr>
          <a:xfrm rot="5400000">
            <a:off x="3042645" y="4080240"/>
            <a:ext cx="1815953" cy="1664910"/>
          </a:xfrm>
          <a:prstGeom prst="bentConnector2">
            <a:avLst/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6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9417E-4386-2538-80CC-5F982E3ABF2D}"/>
              </a:ext>
            </a:extLst>
          </p:cNvPr>
          <p:cNvSpPr txBox="1"/>
          <p:nvPr/>
        </p:nvSpPr>
        <p:spPr>
          <a:xfrm>
            <a:off x="495297" y="153469"/>
            <a:ext cx="286450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dirty="0">
                <a:solidFill>
                  <a:schemeClr val="accent4"/>
                </a:solidFill>
                <a:latin typeface="Aptos Display" panose="020B0004020202020204" pitchFamily="34" charset="0"/>
              </a:rPr>
              <a:t>About Company</a:t>
            </a:r>
          </a:p>
          <a:p>
            <a:r>
              <a:rPr lang="en-IN" dirty="0" err="1">
                <a:solidFill>
                  <a:schemeClr val="accent4"/>
                </a:solidFill>
                <a:latin typeface="Aptos Display" panose="020B0004020202020204" pitchFamily="34" charset="0"/>
              </a:rPr>
              <a:t>Mitron</a:t>
            </a:r>
            <a:r>
              <a:rPr lang="en-IN" dirty="0">
                <a:solidFill>
                  <a:schemeClr val="accent4"/>
                </a:solidFill>
                <a:latin typeface="Aptos Display" panose="020B0004020202020204" pitchFamily="34" charset="0"/>
              </a:rPr>
              <a:t> Bank Hyderabad</a:t>
            </a:r>
            <a:endParaRPr lang="en-IN" sz="3200" dirty="0">
              <a:solidFill>
                <a:schemeClr val="accent4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85BC04-2152-2B7A-9280-62FF16EEF89A}"/>
              </a:ext>
            </a:extLst>
          </p:cNvPr>
          <p:cNvSpPr/>
          <p:nvPr/>
        </p:nvSpPr>
        <p:spPr>
          <a:xfrm>
            <a:off x="346841" y="142132"/>
            <a:ext cx="45719" cy="903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5A9BF-0F3A-12C8-4D2C-9DDC5F7E9283}"/>
              </a:ext>
            </a:extLst>
          </p:cNvPr>
          <p:cNvSpPr txBox="1"/>
          <p:nvPr/>
        </p:nvSpPr>
        <p:spPr>
          <a:xfrm>
            <a:off x="495296" y="1307462"/>
            <a:ext cx="1120271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ptos Display" panose="020B0004020202020204" pitchFamily="34" charset="0"/>
              </a:rPr>
              <a:t>Mitron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 Bank is a legacy financial institution headquartered in Hyderabad. They want to introduce a new line of credit cards, aiming to broaden its product offerings and reach in the financial market.</a:t>
            </a:r>
          </a:p>
          <a:p>
            <a:endParaRPr lang="en-US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Here I will be presenting my finding as a Data Analyst to address following expectation of our stakeholders with the help of sample datasets provided by Strategy Team of company:</a:t>
            </a:r>
          </a:p>
          <a:p>
            <a:endParaRPr lang="en-US" sz="20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Aptos Display" panose="020B0004020202020204" pitchFamily="34" charset="0"/>
              </a:rPr>
              <a:t>Customer Analysis 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(Demographics, Income, Occupation….etc.)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Aptos Display" panose="020B0004020202020204" pitchFamily="34" charset="0"/>
              </a:rPr>
              <a:t>Customer Spend Analysis 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(Where they spend? How they prefer Spending? Variation of Spending?)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Aptos Display" panose="020B0004020202020204" pitchFamily="34" charset="0"/>
              </a:rPr>
              <a:t>Classification of People as a potential customer using KPIs 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(%Utilization of Income, Average Income)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Aptos Display" panose="020B0004020202020204" pitchFamily="34" charset="0"/>
              </a:rPr>
              <a:t>Strategic Suggestion on Features of Credit Card </a:t>
            </a:r>
            <a:r>
              <a:rPr lang="en-US" sz="2000" dirty="0">
                <a:solidFill>
                  <a:schemeClr val="bg1"/>
                </a:solidFill>
                <a:latin typeface="Aptos Display" panose="020B0004020202020204" pitchFamily="34" charset="0"/>
              </a:rPr>
              <a:t>(To improve and support market entry)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3116B0C-26FE-3ACD-E451-0C6560D282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15834"/>
                  </p:ext>
                </p:extLst>
              </p:nvPr>
            </p:nvGraphicFramePr>
            <p:xfrm>
              <a:off x="4201577" y="4621768"/>
              <a:ext cx="3788845" cy="20581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88845" cy="205817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72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3116B0C-26FE-3ACD-E451-0C6560D28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1577" y="4621768"/>
                <a:ext cx="3788845" cy="20581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6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EAC405-7FAB-E677-EDCF-DEB029488607}"/>
              </a:ext>
            </a:extLst>
          </p:cNvPr>
          <p:cNvSpPr/>
          <p:nvPr/>
        </p:nvSpPr>
        <p:spPr>
          <a:xfrm>
            <a:off x="0" y="0"/>
            <a:ext cx="4393324" cy="6858000"/>
          </a:xfrm>
          <a:custGeom>
            <a:avLst/>
            <a:gdLst>
              <a:gd name="connsiteX0" fmla="*/ 0 w 4393324"/>
              <a:gd name="connsiteY0" fmla="*/ 0 h 6858000"/>
              <a:gd name="connsiteX1" fmla="*/ 1923883 w 4393324"/>
              <a:gd name="connsiteY1" fmla="*/ 0 h 6858000"/>
              <a:gd name="connsiteX2" fmla="*/ 2020916 w 4393324"/>
              <a:gd name="connsiteY2" fmla="*/ 32832 h 6858000"/>
              <a:gd name="connsiteX3" fmla="*/ 4393324 w 4393324"/>
              <a:gd name="connsiteY3" fmla="*/ 3429000 h 6858000"/>
              <a:gd name="connsiteX4" fmla="*/ 2020916 w 4393324"/>
              <a:gd name="connsiteY4" fmla="*/ 6825168 h 6858000"/>
              <a:gd name="connsiteX5" fmla="*/ 1923883 w 4393324"/>
              <a:gd name="connsiteY5" fmla="*/ 6858000 h 6858000"/>
              <a:gd name="connsiteX6" fmla="*/ 0 w 439332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3324" h="6858000">
                <a:moveTo>
                  <a:pt x="0" y="0"/>
                </a:moveTo>
                <a:lnTo>
                  <a:pt x="1923883" y="0"/>
                </a:lnTo>
                <a:lnTo>
                  <a:pt x="2020916" y="32832"/>
                </a:lnTo>
                <a:cubicBezTo>
                  <a:pt x="3405323" y="539732"/>
                  <a:pt x="4393324" y="1868986"/>
                  <a:pt x="4393324" y="3429000"/>
                </a:cubicBezTo>
                <a:cubicBezTo>
                  <a:pt x="4393324" y="4989014"/>
                  <a:pt x="3405323" y="6318268"/>
                  <a:pt x="2020916" y="6825168"/>
                </a:cubicBezTo>
                <a:lnTo>
                  <a:pt x="1923883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7552441"/>
                  </p:ext>
                </p:extLst>
              </p:nvPr>
            </p:nvGraphicFramePr>
            <p:xfrm>
              <a:off x="368970" y="2032809"/>
              <a:ext cx="3655384" cy="27923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5384" cy="2792381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85361" ay="-3382298" az="-8946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7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70" y="2032809"/>
                <a:ext cx="3655384" cy="279238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7FB41C-4C39-FF67-A211-5637C6FAB920}"/>
              </a:ext>
            </a:extLst>
          </p:cNvPr>
          <p:cNvCxnSpPr>
            <a:cxnSpLocks/>
          </p:cNvCxnSpPr>
          <p:nvPr/>
        </p:nvCxnSpPr>
        <p:spPr>
          <a:xfrm flipV="1">
            <a:off x="1891862" y="1097038"/>
            <a:ext cx="3153104" cy="935771"/>
          </a:xfrm>
          <a:prstGeom prst="bentConnector3">
            <a:avLst>
              <a:gd name="adj1" fmla="val -667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4CC51-7D86-C30D-795C-C28136210A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41701"/>
            <a:ext cx="1080000" cy="10800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20B7806-8193-EB24-DE39-5B7FE2B96460}"/>
              </a:ext>
            </a:extLst>
          </p:cNvPr>
          <p:cNvCxnSpPr>
            <a:cxnSpLocks/>
          </p:cNvCxnSpPr>
          <p:nvPr/>
        </p:nvCxnSpPr>
        <p:spPr>
          <a:xfrm>
            <a:off x="1919529" y="4825190"/>
            <a:ext cx="3125437" cy="935771"/>
          </a:xfrm>
          <a:prstGeom prst="bentConnector3">
            <a:avLst>
              <a:gd name="adj1" fmla="val 23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890DA8B-A7D4-3A69-C46E-C7869E3822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220961"/>
            <a:ext cx="1080000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870F4-EE6E-A929-C6EC-7C246C48C4FF}"/>
              </a:ext>
            </a:extLst>
          </p:cNvPr>
          <p:cNvCxnSpPr>
            <a:cxnSpLocks/>
          </p:cNvCxnSpPr>
          <p:nvPr/>
        </p:nvCxnSpPr>
        <p:spPr>
          <a:xfrm>
            <a:off x="3563007" y="3422181"/>
            <a:ext cx="148195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C277E4B-2550-B3EE-4000-9C93173871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2882181"/>
            <a:ext cx="1080000" cy="10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B2906E-0B4E-4207-0C13-3BCB0A98AC9B}"/>
              </a:ext>
            </a:extLst>
          </p:cNvPr>
          <p:cNvSpPr txBox="1"/>
          <p:nvPr/>
        </p:nvSpPr>
        <p:spPr>
          <a:xfrm>
            <a:off x="6557347" y="204538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WHO ARE OUR CUSTOMERS?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Demographics Analysis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Income and Occupation Analysis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focus on uncovering the salient features of our customers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A0034D-AAD2-1220-22DB-2CC504A0FB4C}"/>
              </a:ext>
            </a:extLst>
          </p:cNvPr>
          <p:cNvSpPr txBox="1"/>
          <p:nvPr/>
        </p:nvSpPr>
        <p:spPr>
          <a:xfrm>
            <a:off x="6557347" y="25518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WHAT ARE THEIR SPENDING ACTIONS?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Spending analysis on multiple parameters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Aligning the analysis with our KPIs 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drill down into needs of our customers to provide them viable product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8FABF2-85D4-6131-9967-19E1C66F0AFA}"/>
              </a:ext>
            </a:extLst>
          </p:cNvPr>
          <p:cNvSpPr txBox="1"/>
          <p:nvPr/>
        </p:nvSpPr>
        <p:spPr>
          <a:xfrm>
            <a:off x="6557347" y="48991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HOW CAN WE CAPTURE OUR TARGET AUDIENCE?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</a:t>
            </a:r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Summarizing our findings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Performing Secondary Research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step we will explore the market and tailor our product with general behaviours of customer 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3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4CC51-7D86-C30D-795C-C2813621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7296" y="90000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DEMOGRAPHICS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C2F56-0AEB-02EB-CB61-6AFF354A40E0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Following are the major demographics key takeaway after analyzing data of 4000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64% are Males and 36% are 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78% are Married and 22% are Singles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70% people belong to age group 25-34 and 35-44 </a:t>
            </a:r>
            <a:endParaRPr lang="en-US" sz="1600" dirty="0">
              <a:solidFill>
                <a:schemeClr val="accent3"/>
              </a:solidFill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We have highest number of people living in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Mumbai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 followed by </a:t>
            </a:r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Chennai, Bengaluru, Delhi NCR 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and at last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Hyderabad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3176C-D549-34B4-9986-3ED76ED60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0" y="2195883"/>
            <a:ext cx="5151795" cy="2031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4F46C3-1D97-3177-3189-E9B2CE0F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50" y="4407751"/>
            <a:ext cx="5151795" cy="18678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02A114-13EE-F2F9-0477-D1886096B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673" y="2195883"/>
            <a:ext cx="6316623" cy="407973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8063AFAE-E4B0-A40F-CBBA-04F143D145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0566577"/>
                  </p:ext>
                </p:extLst>
              </p:nvPr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8063AFAE-E4B0-A40F-CBBA-04F143D145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275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4CC51-7D86-C30D-795C-C28136210A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027296" y="90000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017053"/>
            <a:ext cx="1429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Income and Occupation 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C2F56-0AEB-02EB-CB61-6AFF354A40E0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Following are the major key takeaway after analyzing data of 4000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Occupation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Business Owners 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have the highest average income followed by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Salaried IT employees 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while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Freelancers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 have the least average income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People from age group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above 45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 have least count but they have highest average income, followed by age group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25-34 and 35-45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 while age group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25-34</a:t>
            </a:r>
            <a:r>
              <a:rPr lang="en-US" sz="1600" dirty="0">
                <a:solidFill>
                  <a:schemeClr val="bg2"/>
                </a:solidFill>
                <a:latin typeface="Aptos Display" panose="020B0004020202020204" pitchFamily="34" charset="0"/>
              </a:rPr>
              <a:t> have the least average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849BA-2DFD-BBE2-4EC3-A22659CD1BE7}"/>
              </a:ext>
            </a:extLst>
          </p:cNvPr>
          <p:cNvSpPr txBox="1"/>
          <p:nvPr/>
        </p:nvSpPr>
        <p:spPr>
          <a:xfrm>
            <a:off x="424385" y="6003677"/>
            <a:ext cx="4579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Average Income of total population is 51,657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DC21D-0283-5413-5926-3AD2D6C2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4" y="2007054"/>
            <a:ext cx="4899244" cy="3833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D23601-ED49-5A36-0890-847DB4E3E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35" y="2007053"/>
            <a:ext cx="6492861" cy="3833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04D20C-7CFE-BD98-25C9-C39BDC3942E4}"/>
              </a:ext>
            </a:extLst>
          </p:cNvPr>
          <p:cNvSpPr txBox="1"/>
          <p:nvPr/>
        </p:nvSpPr>
        <p:spPr>
          <a:xfrm>
            <a:off x="5434435" y="6003674"/>
            <a:ext cx="6492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Average Income Increases as we ascend in age-group even if the count decreases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239E550C-924A-59D7-2499-19DDF6C17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9799565"/>
                  </p:ext>
                </p:extLst>
              </p:nvPr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239E550C-924A-59D7-2499-19DDF6C17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37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EAC405-7FAB-E677-EDCF-DEB029488607}"/>
              </a:ext>
            </a:extLst>
          </p:cNvPr>
          <p:cNvSpPr/>
          <p:nvPr/>
        </p:nvSpPr>
        <p:spPr>
          <a:xfrm>
            <a:off x="0" y="0"/>
            <a:ext cx="4393324" cy="6858000"/>
          </a:xfrm>
          <a:custGeom>
            <a:avLst/>
            <a:gdLst>
              <a:gd name="connsiteX0" fmla="*/ 0 w 4393324"/>
              <a:gd name="connsiteY0" fmla="*/ 0 h 6858000"/>
              <a:gd name="connsiteX1" fmla="*/ 1923883 w 4393324"/>
              <a:gd name="connsiteY1" fmla="*/ 0 h 6858000"/>
              <a:gd name="connsiteX2" fmla="*/ 2020916 w 4393324"/>
              <a:gd name="connsiteY2" fmla="*/ 32832 h 6858000"/>
              <a:gd name="connsiteX3" fmla="*/ 4393324 w 4393324"/>
              <a:gd name="connsiteY3" fmla="*/ 3429000 h 6858000"/>
              <a:gd name="connsiteX4" fmla="*/ 2020916 w 4393324"/>
              <a:gd name="connsiteY4" fmla="*/ 6825168 h 6858000"/>
              <a:gd name="connsiteX5" fmla="*/ 1923883 w 4393324"/>
              <a:gd name="connsiteY5" fmla="*/ 6858000 h 6858000"/>
              <a:gd name="connsiteX6" fmla="*/ 0 w 439332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3324" h="6858000">
                <a:moveTo>
                  <a:pt x="0" y="0"/>
                </a:moveTo>
                <a:lnTo>
                  <a:pt x="1923883" y="0"/>
                </a:lnTo>
                <a:lnTo>
                  <a:pt x="2020916" y="32832"/>
                </a:lnTo>
                <a:cubicBezTo>
                  <a:pt x="3405323" y="539732"/>
                  <a:pt x="4393324" y="1868986"/>
                  <a:pt x="4393324" y="3429000"/>
                </a:cubicBezTo>
                <a:cubicBezTo>
                  <a:pt x="4393324" y="4989014"/>
                  <a:pt x="3405323" y="6318268"/>
                  <a:pt x="2020916" y="6825168"/>
                </a:cubicBezTo>
                <a:lnTo>
                  <a:pt x="1923883" y="6858000"/>
                </a:lnTo>
                <a:lnTo>
                  <a:pt x="0" y="68580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68970" y="2032809"/>
              <a:ext cx="3655384" cy="27923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55384" cy="2792381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1085361" ay="-3382298" az="-8946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372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9F24E6FA-6EE5-BEAD-44A6-08225966A3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70" y="2032809"/>
                <a:ext cx="3655384" cy="2792381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07FB41C-4C39-FF67-A211-5637C6FAB920}"/>
              </a:ext>
            </a:extLst>
          </p:cNvPr>
          <p:cNvCxnSpPr>
            <a:cxnSpLocks/>
          </p:cNvCxnSpPr>
          <p:nvPr/>
        </p:nvCxnSpPr>
        <p:spPr>
          <a:xfrm flipV="1">
            <a:off x="1891862" y="1097038"/>
            <a:ext cx="3153104" cy="935771"/>
          </a:xfrm>
          <a:prstGeom prst="bentConnector3">
            <a:avLst>
              <a:gd name="adj1" fmla="val -667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BC4CC51-7D86-C30D-795C-C28136210A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41701"/>
            <a:ext cx="1080000" cy="10800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20B7806-8193-EB24-DE39-5B7FE2B96460}"/>
              </a:ext>
            </a:extLst>
          </p:cNvPr>
          <p:cNvCxnSpPr>
            <a:cxnSpLocks/>
          </p:cNvCxnSpPr>
          <p:nvPr/>
        </p:nvCxnSpPr>
        <p:spPr>
          <a:xfrm>
            <a:off x="1919529" y="4825190"/>
            <a:ext cx="3125437" cy="935771"/>
          </a:xfrm>
          <a:prstGeom prst="bentConnector3">
            <a:avLst>
              <a:gd name="adj1" fmla="val 230"/>
            </a:avLst>
          </a:prstGeom>
          <a:ln w="9525" cap="flat" cmpd="sng" algn="ctr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890DA8B-A7D4-3A69-C46E-C7869E3822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5220961"/>
            <a:ext cx="1080000" cy="108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F870F4-EE6E-A929-C6EC-7C246C48C4FF}"/>
              </a:ext>
            </a:extLst>
          </p:cNvPr>
          <p:cNvCxnSpPr>
            <a:cxnSpLocks/>
          </p:cNvCxnSpPr>
          <p:nvPr/>
        </p:nvCxnSpPr>
        <p:spPr>
          <a:xfrm>
            <a:off x="3563007" y="3422181"/>
            <a:ext cx="148195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C277E4B-2550-B3EE-4000-9C93173871C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96000" y="2882181"/>
            <a:ext cx="1080000" cy="108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B2906E-0B4E-4207-0C13-3BCB0A98AC9B}"/>
              </a:ext>
            </a:extLst>
          </p:cNvPr>
          <p:cNvSpPr txBox="1"/>
          <p:nvPr/>
        </p:nvSpPr>
        <p:spPr>
          <a:xfrm>
            <a:off x="6557347" y="204538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WHO ARE OUR CUSTOMERS?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Demographics Analysis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Income and Occupation Analysis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focus on uncovering the salient features of our customers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A0034D-AAD2-1220-22DB-2CC504A0FB4C}"/>
              </a:ext>
            </a:extLst>
          </p:cNvPr>
          <p:cNvSpPr txBox="1"/>
          <p:nvPr/>
        </p:nvSpPr>
        <p:spPr>
          <a:xfrm>
            <a:off x="6557347" y="25518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WHAT ARE THEIR SPENDING ACTIONS?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Spending analysis on multiple parameters</a:t>
            </a:r>
            <a:endParaRPr lang="en-IN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Aligning the analysis with our KPIs 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stage we will drill down into needs of our customers to provide them viable product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8FABF2-85D4-6131-9967-19E1C66F0AFA}"/>
              </a:ext>
            </a:extLst>
          </p:cNvPr>
          <p:cNvSpPr txBox="1"/>
          <p:nvPr/>
        </p:nvSpPr>
        <p:spPr>
          <a:xfrm>
            <a:off x="6557347" y="4899136"/>
            <a:ext cx="54034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HOW CAN WE CAPTURE OUR TARGET AUDIENCE? </a:t>
            </a:r>
          </a:p>
          <a:p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 Display" panose="020B0004020202020204" pitchFamily="34" charset="0"/>
              </a:rPr>
              <a:t>- </a:t>
            </a:r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Summarizing our findings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Performing Secondary Research</a:t>
            </a:r>
          </a:p>
          <a:p>
            <a:r>
              <a:rPr lang="en-IN" dirty="0">
                <a:solidFill>
                  <a:schemeClr val="bg1"/>
                </a:solidFill>
                <a:latin typeface="Aptos Display" panose="020B0004020202020204" pitchFamily="34" charset="0"/>
              </a:rPr>
              <a:t>- In this step we will explore the market and tailor our product with general behaviours of customer 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03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56075-BCF7-3CF0-4A4A-8ABE3AF3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7296" y="89999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Spending Analysis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C2F56-0AEB-02EB-CB61-6AFF354A40E0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Following are the key takeaways from spending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Based on occupation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Salaried IT Employees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have the highest average spend followed by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Business Owners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while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Government Employees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have least average spend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In case of Credit Card, people have the highest average spend amount in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Bills, Electronics, Groceries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category followed by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Health &amp; Wellness, Travel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. Another popular type of transaction is UPI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CBA9F-EE55-88B9-2A3B-E74FF97F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4" y="2292980"/>
            <a:ext cx="3804505" cy="302630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1856255"/>
                  </p:ext>
                </p:extLst>
              </p:nvPr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F604D8A5-6DE9-B6EE-8EBA-3E6DF0EC0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938" y="1775013"/>
            <a:ext cx="7418358" cy="42332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751EA3-8934-69E4-1887-4FF5E0E77200}"/>
              </a:ext>
            </a:extLst>
          </p:cNvPr>
          <p:cNvSpPr txBox="1"/>
          <p:nvPr/>
        </p:nvSpPr>
        <p:spPr>
          <a:xfrm>
            <a:off x="4508938" y="6098268"/>
            <a:ext cx="7418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Segregation of average spending amount by Category and Mode of Payment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(Values are indicating average spend amount)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7572C7-F3E3-4951-5105-AA7485EA2DCB}"/>
              </a:ext>
            </a:extLst>
          </p:cNvPr>
          <p:cNvSpPr txBox="1"/>
          <p:nvPr/>
        </p:nvSpPr>
        <p:spPr>
          <a:xfrm>
            <a:off x="264705" y="5406268"/>
            <a:ext cx="3804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Color variation indicates the concentration of customers in a given occupation</a:t>
            </a:r>
          </a:p>
        </p:txBody>
      </p:sp>
    </p:spTree>
    <p:extLst>
      <p:ext uri="{BB962C8B-B14F-4D97-AF65-F5344CB8AC3E}">
        <p14:creationId xmlns:p14="http://schemas.microsoft.com/office/powerpoint/2010/main" val="286684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287413-5431-7C47-A347-32F0158DB66A}"/>
              </a:ext>
            </a:extLst>
          </p:cNvPr>
          <p:cNvSpPr/>
          <p:nvPr/>
        </p:nvSpPr>
        <p:spPr>
          <a:xfrm>
            <a:off x="10762593" y="0"/>
            <a:ext cx="1429407" cy="150577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56075-BCF7-3CF0-4A4A-8ABE3AF3FE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027296" y="89999"/>
            <a:ext cx="900000" cy="9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BF6768-365F-CFC9-4D78-EE53EAFD6ABE}"/>
              </a:ext>
            </a:extLst>
          </p:cNvPr>
          <p:cNvSpPr txBox="1"/>
          <p:nvPr/>
        </p:nvSpPr>
        <p:spPr>
          <a:xfrm>
            <a:off x="10762592" y="1109386"/>
            <a:ext cx="14294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  <a:latin typeface="Aptos Display" panose="020B0004020202020204" pitchFamily="34" charset="0"/>
              </a:rPr>
              <a:t>Spending Analysis</a:t>
            </a:r>
            <a:endParaRPr lang="en-IN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0EEB7-4A66-AD20-A211-09E4EAEFA96A}"/>
              </a:ext>
            </a:extLst>
          </p:cNvPr>
          <p:cNvSpPr/>
          <p:nvPr/>
        </p:nvSpPr>
        <p:spPr>
          <a:xfrm>
            <a:off x="0" y="-1"/>
            <a:ext cx="10594428" cy="15057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E868B-DC0E-5E90-F943-D902D1DF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8" y="2036893"/>
            <a:ext cx="3673283" cy="2986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C2F56-0AEB-02EB-CB61-6AFF354A40E0}"/>
              </a:ext>
            </a:extLst>
          </p:cNvPr>
          <p:cNvSpPr txBox="1"/>
          <p:nvPr/>
        </p:nvSpPr>
        <p:spPr>
          <a:xfrm>
            <a:off x="97221" y="90000"/>
            <a:ext cx="104006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Aptos Display" panose="020B0004020202020204" pitchFamily="34" charset="0"/>
              </a:rPr>
              <a:t>Following are the key takeaways from spending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Based on City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Mumbai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have the highest average spend amount followed by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Delhi NCR, Bengaluru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while </a:t>
            </a:r>
            <a:r>
              <a:rPr lang="en-US" sz="1600" dirty="0">
                <a:solidFill>
                  <a:schemeClr val="accent2"/>
                </a:solidFill>
                <a:latin typeface="Aptos Display" panose="020B0004020202020204" pitchFamily="34" charset="0"/>
              </a:rPr>
              <a:t>Chennai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 has the least average spend amount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People love to spend more in the month of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August and September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. Alternatively, people in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age group 35-45 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have a higher average spend amount  followed by </a:t>
            </a:r>
            <a:r>
              <a:rPr lang="en-US" sz="1600" dirty="0">
                <a:solidFill>
                  <a:schemeClr val="accent5"/>
                </a:solidFill>
                <a:latin typeface="Aptos Display" panose="020B0004020202020204" pitchFamily="34" charset="0"/>
              </a:rPr>
              <a:t>25-34</a:t>
            </a:r>
            <a:r>
              <a:rPr lang="en-US" sz="1600" dirty="0">
                <a:solidFill>
                  <a:schemeClr val="bg1"/>
                </a:solidFill>
                <a:latin typeface="Aptos Display" panose="020B0004020202020204" pitchFamily="34" charset="0"/>
              </a:rPr>
              <a:t>. </a:t>
            </a:r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Pattern inverts in case of Credit Card Payment where 25-34 surpasses 35-45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9387" y="1393538"/>
              <a:ext cx="103689" cy="407092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3689" cy="4070922"/>
                    </a:xfrm>
                    <a:prstGeom prst="rect">
                      <a:avLst/>
                    </a:prstGeom>
                  </am3d:spPr>
                  <am3d:camera>
                    <am3d:pos x="0" y="0" z="55360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1389" d="1000000"/>
                    <am3d:preTrans dx="383539" dy="-2753800" dz="14947873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372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615A42F-C8CE-021B-BADF-1569907E88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9387" y="1393538"/>
                <a:ext cx="103689" cy="4070922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17572C7-F3E3-4951-5105-AA7485EA2DCB}"/>
              </a:ext>
            </a:extLst>
          </p:cNvPr>
          <p:cNvSpPr txBox="1"/>
          <p:nvPr/>
        </p:nvSpPr>
        <p:spPr>
          <a:xfrm>
            <a:off x="339138" y="5158106"/>
            <a:ext cx="36732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Color variation indicates the concentration of customers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835748-6C7F-2155-992B-FB1545660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02" y="1593626"/>
            <a:ext cx="7223468" cy="2436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DFAEC2-03D4-004E-BE2A-1DB86F54E9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4"/>
          <a:stretch/>
        </p:blipFill>
        <p:spPr>
          <a:xfrm>
            <a:off x="4327402" y="4236969"/>
            <a:ext cx="7223468" cy="2427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D9798A-8FF4-DE00-9C1E-9D6C6235FD2B}"/>
              </a:ext>
            </a:extLst>
          </p:cNvPr>
          <p:cNvSpPr txBox="1"/>
          <p:nvPr/>
        </p:nvSpPr>
        <p:spPr>
          <a:xfrm rot="5400000">
            <a:off x="10539968" y="5285743"/>
            <a:ext cx="2436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latin typeface="Aptos Display" panose="020B0004020202020204" pitchFamily="34" charset="0"/>
              </a:rPr>
              <a:t>Credit Card Payment</a:t>
            </a:r>
          </a:p>
        </p:txBody>
      </p:sp>
    </p:spTree>
    <p:extLst>
      <p:ext uri="{BB962C8B-B14F-4D97-AF65-F5344CB8AC3E}">
        <p14:creationId xmlns:p14="http://schemas.microsoft.com/office/powerpoint/2010/main" val="199502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22324"/>
      </a:dk2>
      <a:lt2>
        <a:srgbClr val="F7F7F7"/>
      </a:lt2>
      <a:accent1>
        <a:srgbClr val="8721FF"/>
      </a:accent1>
      <a:accent2>
        <a:srgbClr val="FF457E"/>
      </a:accent2>
      <a:accent3>
        <a:srgbClr val="4694FF"/>
      </a:accent3>
      <a:accent4>
        <a:srgbClr val="FFDB45"/>
      </a:accent4>
      <a:accent5>
        <a:srgbClr val="30E584"/>
      </a:accent5>
      <a:accent6>
        <a:srgbClr val="848483"/>
      </a:accent6>
      <a:hlink>
        <a:srgbClr val="CBA135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1324</Words>
  <Application>Microsoft Office PowerPoint</Application>
  <PresentationFormat>Widescreen</PresentationFormat>
  <Paragraphs>210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ARNAV BANGARIA</dc:creator>
  <cp:lastModifiedBy>Mr. ARNAV BANGARIA</cp:lastModifiedBy>
  <cp:revision>25</cp:revision>
  <dcterms:created xsi:type="dcterms:W3CDTF">2023-12-23T12:17:40Z</dcterms:created>
  <dcterms:modified xsi:type="dcterms:W3CDTF">2023-12-29T08:17:21Z</dcterms:modified>
</cp:coreProperties>
</file>